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6"/>
  </p:notesMasterIdLst>
  <p:handoutMasterIdLst>
    <p:handoutMasterId r:id="rId37"/>
  </p:handoutMasterIdLst>
  <p:sldIdLst>
    <p:sldId id="452" r:id="rId6"/>
    <p:sldId id="691" r:id="rId7"/>
    <p:sldId id="633" r:id="rId8"/>
    <p:sldId id="472" r:id="rId9"/>
    <p:sldId id="689" r:id="rId10"/>
    <p:sldId id="688" r:id="rId11"/>
    <p:sldId id="690" r:id="rId12"/>
    <p:sldId id="678" r:id="rId13"/>
    <p:sldId id="684" r:id="rId14"/>
    <p:sldId id="680" r:id="rId15"/>
    <p:sldId id="479" r:id="rId16"/>
    <p:sldId id="687" r:id="rId17"/>
    <p:sldId id="685" r:id="rId18"/>
    <p:sldId id="645" r:id="rId19"/>
    <p:sldId id="646" r:id="rId20"/>
    <p:sldId id="484" r:id="rId21"/>
    <p:sldId id="473" r:id="rId22"/>
    <p:sldId id="470" r:id="rId23"/>
    <p:sldId id="686" r:id="rId24"/>
    <p:sldId id="552" r:id="rId25"/>
    <p:sldId id="491" r:id="rId26"/>
    <p:sldId id="671" r:id="rId27"/>
    <p:sldId id="675" r:id="rId28"/>
    <p:sldId id="558" r:id="rId29"/>
    <p:sldId id="562" r:id="rId30"/>
    <p:sldId id="672" r:id="rId31"/>
    <p:sldId id="673" r:id="rId32"/>
    <p:sldId id="676" r:id="rId33"/>
    <p:sldId id="674" r:id="rId34"/>
    <p:sldId id="6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FF00"/>
    <a:srgbClr val="2FBDD5"/>
    <a:srgbClr val="464547"/>
    <a:srgbClr val="00B050"/>
    <a:srgbClr val="D7F3F7"/>
    <a:srgbClr val="3A9262"/>
    <a:srgbClr val="FF7373"/>
    <a:srgbClr val="88DAE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2" autoAdjust="0"/>
    <p:restoredTop sz="74369" autoAdjust="0"/>
  </p:normalViewPr>
  <p:slideViewPr>
    <p:cSldViewPr snapToGrid="0">
      <p:cViewPr varScale="1">
        <p:scale>
          <a:sx n="123" d="100"/>
          <a:sy n="123" d="100"/>
        </p:scale>
        <p:origin x="1941" y="5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2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8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8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2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3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46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3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4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93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err="1">
                <a:solidFill>
                  <a:schemeClr val="accent1"/>
                </a:solidFill>
                <a:latin typeface="Trebuchet MS"/>
                <a:cs typeface="Trebuchet MS"/>
              </a:rPr>
              <a:t>DE1</a:t>
            </a:r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 – SQL FOR ANALYSTS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op_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hyperlink" Target="https://www.mysqltutorial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" TargetMode="External"/><Relationship Id="rId5" Type="http://schemas.openxmlformats.org/officeDocument/2006/relationships/hyperlink" Target="https://www.w3schools.com/sql/sql_intro.asp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acika/DE1SQ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ulearning.ceu.ed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linkedin.com/in/laszlosallo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mailto:sallol@ceu.ed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popular-databas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11662795" cy="1432765"/>
          </a:xfrm>
        </p:spPr>
        <p:txBody>
          <a:bodyPr/>
          <a:lstStyle/>
          <a:p>
            <a:r>
              <a:rPr lang="en-US" sz="3600" dirty="0"/>
              <a:t>DATA ENGINEERING 1 – SQL FOR ANALYSTS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1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 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76" y="2521741"/>
            <a:ext cx="9281237" cy="199989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6B87-7396-4BE2-869F-96C9B60DF115}"/>
              </a:ext>
            </a:extLst>
          </p:cNvPr>
          <p:cNvSpPr txBox="1"/>
          <p:nvPr/>
        </p:nvSpPr>
        <p:spPr>
          <a:xfrm>
            <a:off x="2709298" y="2066463"/>
            <a:ext cx="61392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Try-SQL Editor</a:t>
            </a:r>
            <a:endParaRPr lang="en-US" sz="4000" b="1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EFFE9-615A-4D55-9DC2-9A6EBC1B15CF}"/>
              </a:ext>
            </a:extLst>
          </p:cNvPr>
          <p:cNvSpPr txBox="1"/>
          <p:nvPr/>
        </p:nvSpPr>
        <p:spPr>
          <a:xfrm>
            <a:off x="221818" y="2101333"/>
            <a:ext cx="321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01B88-9A91-49C6-95D3-F079F917D2D9}"/>
              </a:ext>
            </a:extLst>
          </p:cNvPr>
          <p:cNvSpPr txBox="1"/>
          <p:nvPr/>
        </p:nvSpPr>
        <p:spPr>
          <a:xfrm>
            <a:off x="7797907" y="1921576"/>
            <a:ext cx="522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 CHROME BROWSER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8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SCHEDULE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542" y="1293597"/>
            <a:ext cx="1134706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1.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INTRO. LOCAL ENVIRONMENT. BASIC SQL. YOUR FIRST DATABASE. DUMPS.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2.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ALTERING DB. SECURITY. DATA TYPES. LOGICAL OPERATORS. FILTERING.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3.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CONDITIONAL LOGIC. AGGREGATING. GROUPING. </a:t>
            </a:r>
          </a:p>
          <a:p>
            <a:endParaRPr lang="en-US" sz="2000" dirty="0">
              <a:solidFill>
                <a:srgbClr val="00B05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4.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DATA WAREHOUSE ARCHITECTURE. RELATIONAL DATASETS. JOINS. 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5.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STORED PROCEDURES</a:t>
            </a:r>
          </a:p>
          <a:p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CHAPTER 6.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EVENTS. TRIGGERS. VIEWS.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ETL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 DATA MARTS.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540AB-5E33-4168-A846-BDCD50A6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" t="10834" r="62131" b="7321"/>
          <a:stretch/>
        </p:blipFill>
        <p:spPr>
          <a:xfrm>
            <a:off x="4715359" y="4178274"/>
            <a:ext cx="2301499" cy="21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1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DE1D7B23-30BB-4E8E-B819-9108E081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" y="1209137"/>
            <a:ext cx="11721884" cy="522395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MINDMAP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F057B-A1D3-42A3-82EE-4237CFBAFC1F}"/>
              </a:ext>
            </a:extLst>
          </p:cNvPr>
          <p:cNvSpPr/>
          <p:nvPr/>
        </p:nvSpPr>
        <p:spPr>
          <a:xfrm>
            <a:off x="821410" y="1053884"/>
            <a:ext cx="3595611" cy="217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9E43B-4745-4D4C-88A0-1D9025113D35}"/>
              </a:ext>
            </a:extLst>
          </p:cNvPr>
          <p:cNvSpPr/>
          <p:nvPr/>
        </p:nvSpPr>
        <p:spPr>
          <a:xfrm>
            <a:off x="4449303" y="1053885"/>
            <a:ext cx="2407431" cy="33087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06E9F-4C77-4B5F-AB90-E4CF599447D8}"/>
              </a:ext>
            </a:extLst>
          </p:cNvPr>
          <p:cNvSpPr/>
          <p:nvPr/>
        </p:nvSpPr>
        <p:spPr>
          <a:xfrm>
            <a:off x="6886409" y="2991035"/>
            <a:ext cx="2183972" cy="13716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231FD-9F3A-4022-985D-D20F67FAF878}"/>
              </a:ext>
            </a:extLst>
          </p:cNvPr>
          <p:cNvSpPr/>
          <p:nvPr/>
        </p:nvSpPr>
        <p:spPr>
          <a:xfrm>
            <a:off x="9103962" y="2991035"/>
            <a:ext cx="2806486" cy="13716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356067-C7C9-41DA-B6DA-CD78BD29FEB6}"/>
              </a:ext>
            </a:extLst>
          </p:cNvPr>
          <p:cNvSpPr/>
          <p:nvPr/>
        </p:nvSpPr>
        <p:spPr>
          <a:xfrm>
            <a:off x="8059120" y="4661115"/>
            <a:ext cx="2417734" cy="18133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7C83EE-8D0B-4E0B-878B-A7E6A5DB7550}"/>
              </a:ext>
            </a:extLst>
          </p:cNvPr>
          <p:cNvSpPr txBox="1"/>
          <p:nvPr/>
        </p:nvSpPr>
        <p:spPr>
          <a:xfrm>
            <a:off x="2979861" y="1140439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1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6600C-4B96-46C1-8EAF-5D429F17165D}"/>
              </a:ext>
            </a:extLst>
          </p:cNvPr>
          <p:cNvSpPr txBox="1"/>
          <p:nvPr/>
        </p:nvSpPr>
        <p:spPr>
          <a:xfrm>
            <a:off x="4829473" y="113633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2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E0316E-3242-4F2E-A0F2-F1246BDED8E1}"/>
              </a:ext>
            </a:extLst>
          </p:cNvPr>
          <p:cNvSpPr txBox="1"/>
          <p:nvPr/>
        </p:nvSpPr>
        <p:spPr>
          <a:xfrm>
            <a:off x="7254349" y="3062268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3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017F6A-F8A1-4D90-B20C-55B0E4BF4190}"/>
              </a:ext>
            </a:extLst>
          </p:cNvPr>
          <p:cNvSpPr txBox="1"/>
          <p:nvPr/>
        </p:nvSpPr>
        <p:spPr>
          <a:xfrm>
            <a:off x="9780240" y="3046730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4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F924FC-BFB8-402B-ACAC-C7B176430B5F}"/>
              </a:ext>
            </a:extLst>
          </p:cNvPr>
          <p:cNvSpPr/>
          <p:nvPr/>
        </p:nvSpPr>
        <p:spPr>
          <a:xfrm>
            <a:off x="10513988" y="4661114"/>
            <a:ext cx="1404210" cy="18133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CC139-486C-4E9B-94A1-60EB7B66DCAB}"/>
              </a:ext>
            </a:extLst>
          </p:cNvPr>
          <p:cNvSpPr txBox="1"/>
          <p:nvPr/>
        </p:nvSpPr>
        <p:spPr>
          <a:xfrm>
            <a:off x="8541988" y="466111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5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76632-2065-4B7F-B48E-C7A2ADAA8A54}"/>
              </a:ext>
            </a:extLst>
          </p:cNvPr>
          <p:cNvSpPr txBox="1"/>
          <p:nvPr/>
        </p:nvSpPr>
        <p:spPr>
          <a:xfrm>
            <a:off x="10506238" y="4639085"/>
            <a:ext cx="145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 6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AEBA8-6F9F-4A63-8169-06A18DA16477}"/>
              </a:ext>
            </a:extLst>
          </p:cNvPr>
          <p:cNvSpPr txBox="1"/>
          <p:nvPr/>
        </p:nvSpPr>
        <p:spPr>
          <a:xfrm>
            <a:off x="9817695" y="1038531"/>
            <a:ext cx="2140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</a:p>
          <a:p>
            <a:pPr algn="r"/>
            <a:r>
              <a:rPr lang="en-US" dirty="0">
                <a:highlight>
                  <a:srgbClr val="CC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 Node</a:t>
            </a:r>
          </a:p>
          <a:p>
            <a:pPr algn="r"/>
            <a:r>
              <a:rPr lang="en-US" dirty="0">
                <a:highlight>
                  <a:srgbClr val="0099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05963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ck Overflow = Programmers' Best Friend | by Om Ashish Mishra | codeburst">
            <a:extLst>
              <a:ext uri="{FF2B5EF4-FFF2-40B4-BE49-F238E27FC236}">
                <a16:creationId xmlns:a16="http://schemas.microsoft.com/office/drawing/2014/main" id="{37628840-9344-4DD5-9063-CA2CDE6E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58" y="4172596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 &amp; OTHER MATERIALS</a:t>
            </a:r>
          </a:p>
        </p:txBody>
      </p:sp>
      <p:pic>
        <p:nvPicPr>
          <p:cNvPr id="4" name="Picture 2" descr="KÃ©ptalÃ¡lat a kÃ¶vetkezÅre: âLearning SQLâ">
            <a:extLst>
              <a:ext uri="{FF2B5EF4-FFF2-40B4-BE49-F238E27FC236}">
                <a16:creationId xmlns:a16="http://schemas.microsoft.com/office/drawing/2014/main" id="{538AD385-21F1-4116-ABD6-889DD00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" y="1520031"/>
            <a:ext cx="2710191" cy="35575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838F1-4408-47B8-8BD9-309A531887E7}"/>
              </a:ext>
            </a:extLst>
          </p:cNvPr>
          <p:cNvSpPr txBox="1"/>
          <p:nvPr/>
        </p:nvSpPr>
        <p:spPr>
          <a:xfrm>
            <a:off x="6467635" y="1492492"/>
            <a:ext cx="6139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https://www.w3schools.com/sql/sql_intro.asp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https://dev.mysql.com/doc/refman/8.0/en/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https://www.mysqltutorial.org/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ySQL Cookbook - Melbourne PC User Group | Manualzz">
            <a:extLst>
              <a:ext uri="{FF2B5EF4-FFF2-40B4-BE49-F238E27FC236}">
                <a16:creationId xmlns:a16="http://schemas.microsoft.com/office/drawing/2014/main" id="{BFCB4A23-F6AD-4732-90AF-A74FF7EF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6" t="-509"/>
          <a:stretch/>
        </p:blipFill>
        <p:spPr bwMode="auto">
          <a:xfrm>
            <a:off x="3406846" y="1507784"/>
            <a:ext cx="2656865" cy="35698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E0F812F1-7376-4018-9322-C0C25B1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61" y="3553929"/>
            <a:ext cx="2055352" cy="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KNOWLEDGE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C80A4-9440-4535-ABA8-5E4A85AC73A8}"/>
              </a:ext>
            </a:extLst>
          </p:cNvPr>
          <p:cNvSpPr txBox="1"/>
          <p:nvPr/>
        </p:nvSpPr>
        <p:spPr>
          <a:xfrm>
            <a:off x="6893838" y="3012944"/>
            <a:ext cx="4055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https://github.com/salacika/DE1SQL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A0FF6-901B-45D5-A5A1-9015A8D97284}"/>
              </a:ext>
            </a:extLst>
          </p:cNvPr>
          <p:cNvSpPr txBox="1"/>
          <p:nvPr/>
        </p:nvSpPr>
        <p:spPr>
          <a:xfrm>
            <a:off x="2441465" y="2599611"/>
            <a:ext cx="152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Moodle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A65C-A95D-450D-BA01-920EADB9A951}"/>
              </a:ext>
            </a:extLst>
          </p:cNvPr>
          <p:cNvSpPr txBox="1"/>
          <p:nvPr/>
        </p:nvSpPr>
        <p:spPr>
          <a:xfrm>
            <a:off x="1622478" y="3056811"/>
            <a:ext cx="316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https://ceulearning.ceu.edu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67AB-87F2-4F63-A8B0-D63D0A78B5D4}"/>
              </a:ext>
            </a:extLst>
          </p:cNvPr>
          <p:cNvSpPr txBox="1"/>
          <p:nvPr/>
        </p:nvSpPr>
        <p:spPr>
          <a:xfrm>
            <a:off x="8480479" y="2524666"/>
            <a:ext cx="55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40BA62-5E06-4E43-859B-32176904A9F8}"/>
              </a:ext>
            </a:extLst>
          </p:cNvPr>
          <p:cNvSpPr/>
          <p:nvPr/>
        </p:nvSpPr>
        <p:spPr>
          <a:xfrm>
            <a:off x="999640" y="2305373"/>
            <a:ext cx="4417017" cy="17048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943FD9-2DEF-46EA-B7F0-E5005FAF7299}"/>
              </a:ext>
            </a:extLst>
          </p:cNvPr>
          <p:cNvSpPr/>
          <p:nvPr/>
        </p:nvSpPr>
        <p:spPr>
          <a:xfrm>
            <a:off x="6638441" y="2305373"/>
            <a:ext cx="4417017" cy="17048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B972-3A2A-43D1-B2F2-2FD12C603612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416657" y="3157780"/>
            <a:ext cx="122178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 TO SETUP</a:t>
            </a:r>
          </a:p>
        </p:txBody>
      </p:sp>
      <p:pic>
        <p:nvPicPr>
          <p:cNvPr id="2" name="Picture 4" descr="Képtalálat a következőre: „mysql”">
            <a:extLst>
              <a:ext uri="{FF2B5EF4-FFF2-40B4-BE49-F238E27FC236}">
                <a16:creationId xmlns:a16="http://schemas.microsoft.com/office/drawing/2014/main" id="{08C0895C-8688-4B35-B6E8-9BF612D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5" y="2387847"/>
            <a:ext cx="3789217" cy="1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ing a database with MySQL using MySQL Workbench | by Afroshok | Shok  and Oh! | Medium">
            <a:extLst>
              <a:ext uri="{FF2B5EF4-FFF2-40B4-BE49-F238E27FC236}">
                <a16:creationId xmlns:a16="http://schemas.microsoft.com/office/drawing/2014/main" id="{83862BFE-61E4-4499-A699-E54FD22C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79" y="2509101"/>
            <a:ext cx="2759697" cy="18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063E7-ABA8-4C17-9DBE-5D37E7E765FB}"/>
              </a:ext>
            </a:extLst>
          </p:cNvPr>
          <p:cNvSpPr txBox="1"/>
          <p:nvPr/>
        </p:nvSpPr>
        <p:spPr>
          <a:xfrm>
            <a:off x="5971691" y="3023483"/>
            <a:ext cx="351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9259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 AND EXPECTATIONS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487" y="1265149"/>
            <a:ext cx="10733087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Questionnaire as Exam (40%)</a:t>
            </a:r>
            <a:endParaRPr lang="hu-HU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Term Project (60%)</a:t>
            </a:r>
          </a:p>
          <a:p>
            <a:endParaRPr lang="en-US" sz="28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Intellectual contribution aka BE PRESENT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HELP each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not DESPAIR, ask for help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138489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1" y="1227633"/>
            <a:ext cx="11857829" cy="47746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LASZLO SALLO (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Head of Engineering for Hungarian Delivery Office of Vanguard Group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100000"/>
              </a:lnSpc>
              <a:buClrTx/>
            </a:pP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https://www.linkedin.com/in/laszlosallo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hu-HU" sz="2800" dirty="0" err="1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ail</a:t>
            </a:r>
            <a:r>
              <a:rPr lang="hu-HU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rgbClr val="464547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/>
              </a:rPr>
              <a:t>sallol@ceu.edu</a:t>
            </a:r>
            <a:endParaRPr lang="en-US" sz="28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buClrTx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HT Hiradástechnika School Computer HT-1080Z eladó - Aukció - Vatera.hu">
            <a:extLst>
              <a:ext uri="{FF2B5EF4-FFF2-40B4-BE49-F238E27FC236}">
                <a16:creationId xmlns:a16="http://schemas.microsoft.com/office/drawing/2014/main" id="{71D38A10-F94B-4552-AC3C-397B09FE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r="2683" b="11789"/>
          <a:stretch/>
        </p:blipFill>
        <p:spPr bwMode="auto">
          <a:xfrm>
            <a:off x="369377" y="3529740"/>
            <a:ext cx="4504509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E502B-4E5C-45CE-B4B3-D7BE443B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6" y="3529740"/>
            <a:ext cx="2174633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78968-9CCC-456E-A0ED-87464BB3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54" y="3529740"/>
            <a:ext cx="3866014" cy="2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AC45C0-A09D-478F-8FC8-C919B51F5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0051" y="228088"/>
            <a:ext cx="1574384" cy="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STUDENT SUPPORT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446" y="1210520"/>
            <a:ext cx="11881100" cy="298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Teaching assistant: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Sandor </a:t>
            </a:r>
            <a:r>
              <a:rPr lang="en-US" sz="2800" dirty="0" err="1">
                <a:latin typeface="Aharoni" panose="02010803020104030203" pitchFamily="2" charset="-79"/>
                <a:cs typeface="Aharoni" panose="02010803020104030203" pitchFamily="2" charset="-79"/>
              </a:rPr>
              <a:t>Budai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(BudaiS@ceu.edu 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Communication: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email or slack (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de1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-2020 channel on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ceu-bizanalytics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Tutoring: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demand, afternoons on Zoom </a:t>
            </a:r>
          </a:p>
          <a:p>
            <a:pPr lvl="0">
              <a:lnSpc>
                <a:spcPct val="150000"/>
              </a:lnSpc>
              <a:buClrTx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  <p:pic>
        <p:nvPicPr>
          <p:cNvPr id="1026" name="Picture 2" descr="The new Slack logo: Best, worst and funniest reactions to a B2B rebrand -  B2B News Network">
            <a:extLst>
              <a:ext uri="{FF2B5EF4-FFF2-40B4-BE49-F238E27FC236}">
                <a16:creationId xmlns:a16="http://schemas.microsoft.com/office/drawing/2014/main" id="{BDEA0EB5-8BC6-40D8-8017-5DCC394B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68" y="3390254"/>
            <a:ext cx="5176240" cy="26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ed virtual background in Zoom – Excell Design &amp; Marketing">
            <a:extLst>
              <a:ext uri="{FF2B5EF4-FFF2-40B4-BE49-F238E27FC236}">
                <a16:creationId xmlns:a16="http://schemas.microsoft.com/office/drawing/2014/main" id="{3D6A8D74-CFA2-4542-842B-D07FBE38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12" y="3649850"/>
            <a:ext cx="1912911" cy="22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31E03739-FB96-4713-9FF4-343C1236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99" y="3683977"/>
            <a:ext cx="2040609" cy="20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9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PRESSING QUESTIONS OF CHAPTER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93" y="1312873"/>
            <a:ext cx="11664100" cy="477469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Model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a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Relational Database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MySQL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rgbClr val="2FBDD5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Difference</a:t>
            </a:r>
            <a:r>
              <a:rPr lang="en-US" sz="2800" b="0" i="0">
                <a:solidFill>
                  <a:srgbClr val="24292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between MySQL and other RDBMS?</a:t>
            </a:r>
          </a:p>
          <a:p>
            <a:br>
              <a:rPr lang="en-US" sz="4000"/>
            </a:br>
            <a:endParaRPr lang="en-US" sz="240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006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pic>
        <p:nvPicPr>
          <p:cNvPr id="1026" name="Picture 2" descr="Benedict Cumberbatch becomes the latest star to tackle Hamlet says LIBBY  PURVES | Daily Mail Online">
            <a:extLst>
              <a:ext uri="{FF2B5EF4-FFF2-40B4-BE49-F238E27FC236}">
                <a16:creationId xmlns:a16="http://schemas.microsoft.com/office/drawing/2014/main" id="{F8FD43C2-89A2-457B-AC36-ADA5A88D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688"/>
            <a:ext cx="12192000" cy="732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HISTORY OF DIGITAL PERSISTENCY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3099E-099B-410B-A9AD-575FBFB9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r="5600"/>
          <a:stretch/>
        </p:blipFill>
        <p:spPr>
          <a:xfrm>
            <a:off x="2376022" y="1414688"/>
            <a:ext cx="725565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50’s FILE SYSTEM ROCKS!</a:t>
            </a:r>
          </a:p>
        </p:txBody>
      </p:sp>
      <p:pic>
        <p:nvPicPr>
          <p:cNvPr id="2050" name="Picture 2" descr="https://upload.wikimedia.org/wikipedia/commons/thumb/9/99/Elvis_Presley_promoting_Jailhouse_Rock.jpg/800px-Elvis_Presley_promoting_Jailhouse_Rock.jpg">
            <a:extLst>
              <a:ext uri="{FF2B5EF4-FFF2-40B4-BE49-F238E27FC236}">
                <a16:creationId xmlns:a16="http://schemas.microsoft.com/office/drawing/2014/main" id="{8BF699AF-D1CC-4C08-9E31-26342FDE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0012"/>
          <a:stretch/>
        </p:blipFill>
        <p:spPr bwMode="auto">
          <a:xfrm>
            <a:off x="374205" y="1306469"/>
            <a:ext cx="2503613" cy="45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3AD1-7823-45AF-8E82-DAAC2679CB9F}"/>
              </a:ext>
            </a:extLst>
          </p:cNvPr>
          <p:cNvGrpSpPr/>
          <p:nvPr/>
        </p:nvGrpSpPr>
        <p:grpSpPr>
          <a:xfrm>
            <a:off x="4934282" y="1808107"/>
            <a:ext cx="5286852" cy="4025097"/>
            <a:chOff x="6096000" y="2085110"/>
            <a:chExt cx="4608470" cy="3296676"/>
          </a:xfrm>
        </p:grpSpPr>
        <p:pic>
          <p:nvPicPr>
            <p:cNvPr id="3074" name="Picture 2" descr="alt-tex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2"/>
            <a:stretch/>
          </p:blipFill>
          <p:spPr bwMode="auto">
            <a:xfrm>
              <a:off x="6096000" y="2085110"/>
              <a:ext cx="4608470" cy="250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905EC3-4677-4320-83FB-B8447D5D8AAF}"/>
                </a:ext>
              </a:extLst>
            </p:cNvPr>
            <p:cNvSpPr/>
            <p:nvPr/>
          </p:nvSpPr>
          <p:spPr>
            <a:xfrm>
              <a:off x="6300061" y="4560376"/>
              <a:ext cx="1937288" cy="82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2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60’s DATABASE FOR PEOPLE </a:t>
            </a:r>
          </a:p>
        </p:txBody>
      </p:sp>
      <p:pic>
        <p:nvPicPr>
          <p:cNvPr id="5122" name="Picture 2" descr="Képtalálat a következőre: „beatles”">
            <a:extLst>
              <a:ext uri="{FF2B5EF4-FFF2-40B4-BE49-F238E27FC236}">
                <a16:creationId xmlns:a16="http://schemas.microsoft.com/office/drawing/2014/main" id="{CC930CF7-6F68-4C49-B71C-9739FF3C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26747"/>
          <a:stretch/>
        </p:blipFill>
        <p:spPr bwMode="auto">
          <a:xfrm>
            <a:off x="2309196" y="3944981"/>
            <a:ext cx="6931010" cy="2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3732944" y="1143070"/>
            <a:ext cx="4315990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Database Management Systems: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Simultaneous access to data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Security / User management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Administration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Unified access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TABULAR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484AD0-E879-49C1-932A-490585C1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4960"/>
              </p:ext>
            </p:extLst>
          </p:nvPr>
        </p:nvGraphicFramePr>
        <p:xfrm>
          <a:off x="419651" y="2641601"/>
          <a:ext cx="7862957" cy="28084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42053">
                  <a:extLst>
                    <a:ext uri="{9D8B030D-6E8A-4147-A177-3AD203B41FA5}">
                      <a16:colId xmlns:a16="http://schemas.microsoft.com/office/drawing/2014/main" val="3214557229"/>
                    </a:ext>
                  </a:extLst>
                </a:gridCol>
                <a:gridCol w="1097731">
                  <a:extLst>
                    <a:ext uri="{9D8B030D-6E8A-4147-A177-3AD203B41FA5}">
                      <a16:colId xmlns:a16="http://schemas.microsoft.com/office/drawing/2014/main" val="289307078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3906519140"/>
                    </a:ext>
                  </a:extLst>
                </a:gridCol>
                <a:gridCol w="2313303">
                  <a:extLst>
                    <a:ext uri="{9D8B030D-6E8A-4147-A177-3AD203B41FA5}">
                      <a16:colId xmlns:a16="http://schemas.microsoft.com/office/drawing/2014/main" val="4040174105"/>
                    </a:ext>
                  </a:extLst>
                </a:gridCol>
                <a:gridCol w="1191154">
                  <a:extLst>
                    <a:ext uri="{9D8B030D-6E8A-4147-A177-3AD203B41FA5}">
                      <a16:colId xmlns:a16="http://schemas.microsoft.com/office/drawing/2014/main" val="1347196513"/>
                    </a:ext>
                  </a:extLst>
                </a:gridCol>
                <a:gridCol w="731467">
                  <a:extLst>
                    <a:ext uri="{9D8B030D-6E8A-4147-A177-3AD203B41FA5}">
                      <a16:colId xmlns:a16="http://schemas.microsoft.com/office/drawing/2014/main" val="2618016553"/>
                    </a:ext>
                  </a:extLst>
                </a:gridCol>
                <a:gridCol w="1498454">
                  <a:extLst>
                    <a:ext uri="{9D8B030D-6E8A-4147-A177-3AD203B41FA5}">
                      <a16:colId xmlns:a16="http://schemas.microsoft.com/office/drawing/2014/main" val="4062366894"/>
                    </a:ext>
                  </a:extLst>
                </a:gridCol>
              </a:tblGrid>
              <a:tr h="401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TITLE_REFID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02035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2015.05.09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Junior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4042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promotion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8356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michael@company.com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departure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91128"/>
                  </a:ext>
                </a:extLst>
              </a:tr>
              <a:tr h="60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2017.05.11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mary@company</a:t>
                      </a:r>
                      <a:r>
                        <a:rPr lang="en-US" sz="1100" dirty="0">
                          <a:effectLst/>
                        </a:rPr>
                        <a:t>. 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Lead Analyst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05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B5A2CD-DB5E-4D65-8607-A2A90A7C2571}"/>
              </a:ext>
            </a:extLst>
          </p:cNvPr>
          <p:cNvSpPr/>
          <p:nvPr/>
        </p:nvSpPr>
        <p:spPr>
          <a:xfrm>
            <a:off x="419651" y="2132254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HR_EVENTS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D73DC2-5EF0-4333-A0B8-3C18B37005DC}"/>
              </a:ext>
            </a:extLst>
          </p:cNvPr>
          <p:cNvCxnSpPr>
            <a:cxnSpLocks/>
          </p:cNvCxnSpPr>
          <p:nvPr/>
        </p:nvCxnSpPr>
        <p:spPr>
          <a:xfrm flipH="1">
            <a:off x="7717183" y="3343965"/>
            <a:ext cx="1523999" cy="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A68316-8DAE-4510-BC12-C39D939C87C0}"/>
              </a:ext>
            </a:extLst>
          </p:cNvPr>
          <p:cNvSpPr/>
          <p:nvPr/>
        </p:nvSpPr>
        <p:spPr>
          <a:xfrm>
            <a:off x="9490764" y="3294245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ROW or RECORD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E76A0-E511-4439-A7E6-C0C9E5456FBA}"/>
              </a:ext>
            </a:extLst>
          </p:cNvPr>
          <p:cNvCxnSpPr>
            <a:cxnSpLocks/>
          </p:cNvCxnSpPr>
          <p:nvPr/>
        </p:nvCxnSpPr>
        <p:spPr>
          <a:xfrm flipH="1">
            <a:off x="7717183" y="3525078"/>
            <a:ext cx="1523999" cy="43511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76DD-863F-448C-973E-41E863F3568B}"/>
              </a:ext>
            </a:extLst>
          </p:cNvPr>
          <p:cNvCxnSpPr>
            <a:cxnSpLocks/>
          </p:cNvCxnSpPr>
          <p:nvPr/>
        </p:nvCxnSpPr>
        <p:spPr>
          <a:xfrm flipH="1">
            <a:off x="5417932" y="1881809"/>
            <a:ext cx="1252329" cy="806175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375DC2-C287-4D4E-BAF5-6BF8D094437C}"/>
              </a:ext>
            </a:extLst>
          </p:cNvPr>
          <p:cNvCxnSpPr>
            <a:cxnSpLocks/>
          </p:cNvCxnSpPr>
          <p:nvPr/>
        </p:nvCxnSpPr>
        <p:spPr>
          <a:xfrm>
            <a:off x="6907695" y="1869803"/>
            <a:ext cx="1227482" cy="818181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01034-41AA-4F6E-84DD-A17A1065C71C}"/>
              </a:ext>
            </a:extLst>
          </p:cNvPr>
          <p:cNvSpPr/>
          <p:nvPr/>
        </p:nvSpPr>
        <p:spPr>
          <a:xfrm>
            <a:off x="5932555" y="1350137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COLUMN or FIELD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7D738-56C0-45FF-AF5B-39E631B3743D}"/>
              </a:ext>
            </a:extLst>
          </p:cNvPr>
          <p:cNvCxnSpPr>
            <a:cxnSpLocks/>
          </p:cNvCxnSpPr>
          <p:nvPr/>
        </p:nvCxnSpPr>
        <p:spPr>
          <a:xfrm flipH="1">
            <a:off x="1842053" y="1572591"/>
            <a:ext cx="976243" cy="460678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CB3CE-BC50-48ED-BF4B-B1FC981B2595}"/>
              </a:ext>
            </a:extLst>
          </p:cNvPr>
          <p:cNvSpPr/>
          <p:nvPr/>
        </p:nvSpPr>
        <p:spPr>
          <a:xfrm>
            <a:off x="2904433" y="13631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6182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RELATIONAL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07411"/>
              </p:ext>
            </p:extLst>
          </p:nvPr>
        </p:nvGraphicFramePr>
        <p:xfrm>
          <a:off x="4985375" y="5201104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TITLE_REFID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Lead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Senior Analyst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Junior Analyst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0590"/>
              </p:ext>
            </p:extLst>
          </p:nvPr>
        </p:nvGraphicFramePr>
        <p:xfrm>
          <a:off x="3745683" y="148502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92079" y="481050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9950" y="106659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F12A-DC13-48AF-A196-454F4403E704}"/>
              </a:ext>
            </a:extLst>
          </p:cNvPr>
          <p:cNvSpPr/>
          <p:nvPr/>
        </p:nvSpPr>
        <p:spPr>
          <a:xfrm>
            <a:off x="481708" y="2676645"/>
            <a:ext cx="18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EMPLOYEE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61A56-035E-4FE2-A8D8-B8E99BFF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0822"/>
              </p:ext>
            </p:extLst>
          </p:nvPr>
        </p:nvGraphicFramePr>
        <p:xfrm>
          <a:off x="547343" y="3091911"/>
          <a:ext cx="6001439" cy="1069696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849">
                  <a:extLst>
                    <a:ext uri="{9D8B030D-6E8A-4147-A177-3AD203B41FA5}">
                      <a16:colId xmlns:a16="http://schemas.microsoft.com/office/drawing/2014/main" val="133916469"/>
                    </a:ext>
                  </a:extLst>
                </a:gridCol>
              </a:tblGrid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john@company.com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Kate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kate@company.com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mary@company.com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870969-B7E7-4642-87C4-F3189535F16A}"/>
              </a:ext>
            </a:extLst>
          </p:cNvPr>
          <p:cNvCxnSpPr>
            <a:cxnSpLocks/>
          </p:cNvCxnSpPr>
          <p:nvPr/>
        </p:nvCxnSpPr>
        <p:spPr>
          <a:xfrm flipH="1">
            <a:off x="1847366" y="1912349"/>
            <a:ext cx="4889598" cy="1587436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A9BD3-86ED-4958-B273-E80D2137CD08}"/>
              </a:ext>
            </a:extLst>
          </p:cNvPr>
          <p:cNvCxnSpPr>
            <a:cxnSpLocks/>
          </p:cNvCxnSpPr>
          <p:nvPr/>
        </p:nvCxnSpPr>
        <p:spPr>
          <a:xfrm flipH="1" flipV="1">
            <a:off x="9753467" y="1851388"/>
            <a:ext cx="890961" cy="1114610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87A49-AC5F-4AD4-B235-C69A72A1DB75}"/>
              </a:ext>
            </a:extLst>
          </p:cNvPr>
          <p:cNvSpPr/>
          <p:nvPr/>
        </p:nvSpPr>
        <p:spPr>
          <a:xfrm>
            <a:off x="285043" y="1334900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PRIMARY KEY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53A96-4A48-42EA-8110-1E6B7E62C6DD}"/>
              </a:ext>
            </a:extLst>
          </p:cNvPr>
          <p:cNvCxnSpPr>
            <a:cxnSpLocks/>
          </p:cNvCxnSpPr>
          <p:nvPr/>
        </p:nvCxnSpPr>
        <p:spPr>
          <a:xfrm>
            <a:off x="1971863" y="1511614"/>
            <a:ext cx="2008061" cy="339774"/>
          </a:xfrm>
          <a:prstGeom prst="straightConnector1">
            <a:avLst/>
          </a:prstGeom>
          <a:ln w="88900">
            <a:solidFill>
              <a:schemeClr val="accent1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B57CDE-17BF-4E84-AB28-6D7EE46A8FDA}"/>
              </a:ext>
            </a:extLst>
          </p:cNvPr>
          <p:cNvSpPr/>
          <p:nvPr/>
        </p:nvSpPr>
        <p:spPr>
          <a:xfrm>
            <a:off x="9530140" y="3071394"/>
            <a:ext cx="2228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</a:rPr>
              <a:t>FOREIGN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64F7B-BD53-450A-97F2-89A63D8630BF}"/>
              </a:ext>
            </a:extLst>
          </p:cNvPr>
          <p:cNvCxnSpPr>
            <a:cxnSpLocks/>
          </p:cNvCxnSpPr>
          <p:nvPr/>
        </p:nvCxnSpPr>
        <p:spPr>
          <a:xfrm flipH="1">
            <a:off x="6224418" y="1905389"/>
            <a:ext cx="3435753" cy="4269740"/>
          </a:xfrm>
          <a:prstGeom prst="straightConnector1">
            <a:avLst/>
          </a:prstGeom>
          <a:ln w="88900">
            <a:solidFill>
              <a:schemeClr val="accent6">
                <a:alpha val="3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DATABASE 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FB7AC-3FBC-4C6D-AA18-733E9DC2C573}"/>
              </a:ext>
            </a:extLst>
          </p:cNvPr>
          <p:cNvSpPr/>
          <p:nvPr/>
        </p:nvSpPr>
        <p:spPr>
          <a:xfrm>
            <a:off x="1788160" y="1769517"/>
            <a:ext cx="8473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The process of organizing the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columns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 and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tables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of a 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database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 to reduce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redundancy </a:t>
            </a:r>
            <a:r>
              <a:rPr lang="en-US" sz="3200" dirty="0">
                <a:solidFill>
                  <a:srgbClr val="222222"/>
                </a:solidFill>
                <a:latin typeface="Arial Black" panose="020B0A04020102020204" pitchFamily="34" charset="0"/>
              </a:rPr>
              <a:t>and improve </a:t>
            </a:r>
            <a:r>
              <a:rPr lang="en-US" sz="3200" dirty="0">
                <a:solidFill>
                  <a:srgbClr val="00B050"/>
                </a:solidFill>
                <a:latin typeface="Arial Black" panose="020B0A04020102020204" pitchFamily="34" charset="0"/>
              </a:rPr>
              <a:t>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171189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70’s HIT: THE RDBMS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ACB05-0C9B-4A71-8D35-D904465E974E}"/>
              </a:ext>
            </a:extLst>
          </p:cNvPr>
          <p:cNvSpPr/>
          <p:nvPr/>
        </p:nvSpPr>
        <p:spPr>
          <a:xfrm>
            <a:off x="324776" y="1396050"/>
            <a:ext cx="577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Relational Database Management System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A digital database using the relational model of data for storing data</a:t>
            </a:r>
          </a:p>
        </p:txBody>
      </p:sp>
      <p:pic>
        <p:nvPicPr>
          <p:cNvPr id="6148" name="Picture 4" descr="Képtalálat a következőre: „led zeppelin”">
            <a:extLst>
              <a:ext uri="{FF2B5EF4-FFF2-40B4-BE49-F238E27FC236}">
                <a16:creationId xmlns:a16="http://schemas.microsoft.com/office/drawing/2014/main" id="{1C155D39-0441-4432-A0DB-F1DEE30F4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 bwMode="auto">
          <a:xfrm>
            <a:off x="6884636" y="1302194"/>
            <a:ext cx="4836045" cy="4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1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80’s DISCO: SQL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D9D2-7051-4875-BE00-49AB5B487E32}"/>
              </a:ext>
            </a:extLst>
          </p:cNvPr>
          <p:cNvSpPr/>
          <p:nvPr/>
        </p:nvSpPr>
        <p:spPr>
          <a:xfrm>
            <a:off x="5619427" y="1608050"/>
            <a:ext cx="589360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Structured Query Language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is a language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designed to interact (“talk”) with a database.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“Find all customers”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“Add a new product”</a:t>
            </a:r>
          </a:p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“Delete orders”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Standardized but multiple dialects.</a:t>
            </a:r>
          </a:p>
          <a:p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Once you learn on dialect, </a:t>
            </a:r>
          </a:p>
          <a:p>
            <a:r>
              <a:rPr lang="en-US" dirty="0">
                <a:solidFill>
                  <a:srgbClr val="464547"/>
                </a:solidFill>
                <a:latin typeface="Arial Black" panose="020B0A04020102020204" pitchFamily="34" charset="0"/>
              </a:rPr>
              <a:t>you can easily switch to another </a:t>
            </a:r>
          </a:p>
          <a:p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Képtalálat a következőre: „bee gees”">
            <a:extLst>
              <a:ext uri="{FF2B5EF4-FFF2-40B4-BE49-F238E27FC236}">
                <a16:creationId xmlns:a16="http://schemas.microsoft.com/office/drawing/2014/main" id="{CC619079-611E-4A08-A791-CEC70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4" y="1656447"/>
            <a:ext cx="4754880" cy="29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EXAMPLE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191CD-946E-4344-B5E6-3094F98ED79B}"/>
              </a:ext>
            </a:extLst>
          </p:cNvPr>
          <p:cNvSpPr/>
          <p:nvPr/>
        </p:nvSpPr>
        <p:spPr>
          <a:xfrm>
            <a:off x="351772" y="3901899"/>
            <a:ext cx="608002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TITLE_ID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FROM EVENT WHERE ID=3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B018A6-3CE3-45FF-8288-008EC1D3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7496"/>
              </p:ext>
            </p:extLst>
          </p:nvPr>
        </p:nvGraphicFramePr>
        <p:xfrm>
          <a:off x="351773" y="1937259"/>
          <a:ext cx="6131751" cy="12388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8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470">
                  <a:extLst>
                    <a:ext uri="{9D8B030D-6E8A-4147-A177-3AD203B41FA5}">
                      <a16:colId xmlns:a16="http://schemas.microsoft.com/office/drawing/2014/main" val="264315616"/>
                    </a:ext>
                  </a:extLst>
                </a:gridCol>
                <a:gridCol w="138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EMPLOYEE_ID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OPERATION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2017.05.09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promotion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2017.05.10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departure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2017.05.11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join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29CFDAD-8F19-4903-A8A0-E5A4534A254C}"/>
              </a:ext>
            </a:extLst>
          </p:cNvPr>
          <p:cNvSpPr/>
          <p:nvPr/>
        </p:nvSpPr>
        <p:spPr>
          <a:xfrm>
            <a:off x="272540" y="1204141"/>
            <a:ext cx="1220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EVENT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52D628-61F1-46E5-9337-0F123EE2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82596"/>
              </p:ext>
            </p:extLst>
          </p:nvPr>
        </p:nvGraphicFramePr>
        <p:xfrm>
          <a:off x="351772" y="5013139"/>
          <a:ext cx="909692" cy="48497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909692">
                  <a:extLst>
                    <a:ext uri="{9D8B030D-6E8A-4147-A177-3AD203B41FA5}">
                      <a16:colId xmlns:a16="http://schemas.microsoft.com/office/drawing/2014/main" val="1219489943"/>
                    </a:ext>
                  </a:extLst>
                </a:gridCol>
              </a:tblGrid>
              <a:tr h="2336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TITLE_ID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MONOPOLY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19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0-20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351255" y="1594349"/>
            <a:ext cx="2194461" cy="9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7" y="1510577"/>
            <a:ext cx="1802176" cy="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7" y="1337875"/>
            <a:ext cx="1291875" cy="1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29" y="1374350"/>
            <a:ext cx="1317058" cy="10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81ABA-0AA3-49A7-A9C7-52F58D5EA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33"/>
          <a:stretch/>
        </p:blipFill>
        <p:spPr>
          <a:xfrm>
            <a:off x="627338" y="3248930"/>
            <a:ext cx="7935477" cy="28134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4CDBE8-B0DB-426C-976E-A7038F09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21" y="3971698"/>
            <a:ext cx="1620782" cy="1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12">
            <a:extLst>
              <a:ext uri="{FF2B5EF4-FFF2-40B4-BE49-F238E27FC236}">
                <a16:creationId xmlns:a16="http://schemas.microsoft.com/office/drawing/2014/main" id="{4E5DEF39-ADDB-420F-B11E-AEC20A663AC3}"/>
              </a:ext>
            </a:extLst>
          </p:cNvPr>
          <p:cNvSpPr/>
          <p:nvPr/>
        </p:nvSpPr>
        <p:spPr>
          <a:xfrm>
            <a:off x="5377654" y="1046480"/>
            <a:ext cx="1432559" cy="535432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5193E3F-528D-4CE0-8825-B76513C36F29}"/>
              </a:ext>
            </a:extLst>
          </p:cNvPr>
          <p:cNvSpPr txBox="1">
            <a:spLocks/>
          </p:cNvSpPr>
          <p:nvPr/>
        </p:nvSpPr>
        <p:spPr>
          <a:xfrm>
            <a:off x="4854413" y="1255074"/>
            <a:ext cx="2479040" cy="4424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STATISTICIAN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MINER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PREDICTIVE ANALYTICS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BUSINESS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DATA SCIENTIST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ENTERPRISE </a:t>
            </a:r>
          </a:p>
          <a:p>
            <a:pPr algn="r">
              <a:lnSpc>
                <a:spcPct val="80000"/>
              </a:lnSpc>
              <a:buClrTx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DATA ANALYST</a:t>
            </a: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0000"/>
              </a:lnSpc>
              <a:buClrTx/>
            </a:pPr>
            <a:endParaRPr lang="en-US" dirty="0">
              <a:solidFill>
                <a:srgbClr val="464547"/>
              </a:solidFill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6F656F-10BA-404F-903B-337CF636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WHO ARE YOU?</a:t>
            </a: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255644F5-530C-49A8-B631-5B9196FF42D7}"/>
              </a:ext>
            </a:extLst>
          </p:cNvPr>
          <p:cNvSpPr/>
          <p:nvPr/>
        </p:nvSpPr>
        <p:spPr>
          <a:xfrm>
            <a:off x="-2276791" y="1490660"/>
            <a:ext cx="6210932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SCIENCE</a:t>
            </a:r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9F1735BD-6317-40D2-BF6A-9A1A3D644615}"/>
              </a:ext>
            </a:extLst>
          </p:cNvPr>
          <p:cNvSpPr/>
          <p:nvPr/>
        </p:nvSpPr>
        <p:spPr>
          <a:xfrm flipH="1">
            <a:off x="8253727" y="1381123"/>
            <a:ext cx="6171570" cy="4424365"/>
          </a:xfrm>
          <a:prstGeom prst="chord">
            <a:avLst>
              <a:gd name="adj1" fmla="val 14910600"/>
              <a:gd name="adj2" fmla="val 668671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65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VS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01B28-610F-4F32-817F-E80369271186}"/>
              </a:ext>
            </a:extLst>
          </p:cNvPr>
          <p:cNvSpPr txBox="1"/>
          <p:nvPr/>
        </p:nvSpPr>
        <p:spPr>
          <a:xfrm>
            <a:off x="1602105" y="5130284"/>
            <a:ext cx="61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https://www.keycdn.com/blog/popular-databases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DAFD-4E1B-4DD0-8F4D-2D1AD3658519}"/>
              </a:ext>
            </a:extLst>
          </p:cNvPr>
          <p:cNvSpPr txBox="1"/>
          <p:nvPr/>
        </p:nvSpPr>
        <p:spPr>
          <a:xfrm>
            <a:off x="390525" y="1180631"/>
            <a:ext cx="1096327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Available for free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 widespread RDBMS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not strives to be 100% standard SQL compliant </a:t>
            </a:r>
          </a:p>
          <a:p>
            <a:pPr marL="285750" lvl="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 strong in enterprise features, yet not lightweight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8CC01-414E-4718-97E9-48F5889B1065}"/>
              </a:ext>
            </a:extLst>
          </p:cNvPr>
          <p:cNvSpPr txBox="1"/>
          <p:nvPr/>
        </p:nvSpPr>
        <p:spPr>
          <a:xfrm>
            <a:off x="390525" y="5036314"/>
            <a:ext cx="6137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274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HOW TECHNICAL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24D14-B2CA-4967-95E6-741F440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" y="1099634"/>
            <a:ext cx="1123958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SCIENCE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DA76-F638-4C5C-8696-AA712368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4" y="1159134"/>
            <a:ext cx="5567251" cy="52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SQL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F72A-64CF-484C-AF2B-D466BB18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" y="1144030"/>
            <a:ext cx="112110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4763" y="0"/>
            <a:ext cx="12196764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9999"/>
                </a:solidFill>
              </a:rPr>
              <a:t>DATA WAREHOUSE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7142-66B7-40FB-AB8A-39360437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" y="1090996"/>
            <a:ext cx="11153857" cy="5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00" y="1847565"/>
            <a:ext cx="10625714" cy="477469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MANIPULATING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DATABASE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>
              <a:lnSpc>
                <a:spcPct val="200000"/>
              </a:lnSpc>
              <a:buClrTx/>
            </a:pPr>
            <a:r>
              <a:rPr lang="en-US" sz="36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 MANAGEMENT SYSTEM</a:t>
            </a:r>
          </a:p>
          <a:p>
            <a:pPr>
              <a:lnSpc>
                <a:spcPct val="150000"/>
              </a:lnSpc>
              <a:buClrTx/>
            </a:pPr>
            <a:endParaRPr lang="en-US" sz="2400" dirty="0">
              <a:solidFill>
                <a:srgbClr val="46454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  <a:p>
            <a:pPr lvl="0">
              <a:lnSpc>
                <a:spcPct val="80000"/>
              </a:lnSpc>
              <a:buClrTx/>
            </a:pPr>
            <a:endParaRPr lang="en-US" sz="2400" spc="-200" dirty="0">
              <a:solidFill>
                <a:srgbClr val="464547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033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14400"/>
          </a:xfrm>
        </p:spPr>
        <p:txBody>
          <a:bodyPr anchor="ctr">
            <a:normAutofit/>
          </a:bodyPr>
          <a:lstStyle/>
          <a:p>
            <a:pPr lvl="0">
              <a:buClrTx/>
            </a:pPr>
            <a:endParaRPr lang="en-US" spc="-200"/>
          </a:p>
          <a:p>
            <a:pPr lvl="0">
              <a:buClrTx/>
            </a:pPr>
            <a:endParaRPr lang="en-US" spc="-200"/>
          </a:p>
        </p:txBody>
      </p:sp>
      <p:pic>
        <p:nvPicPr>
          <p:cNvPr id="2050" name="Picture 2" descr="🐣 25+ Best Memes About Why Why Why Meme | Why Why Why Memes">
            <a:extLst>
              <a:ext uri="{FF2B5EF4-FFF2-40B4-BE49-F238E27FC236}">
                <a16:creationId xmlns:a16="http://schemas.microsoft.com/office/drawing/2014/main" id="{7E449D7A-1E91-46BA-BF16-1E2DAC4B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" b="14576"/>
          <a:stretch/>
        </p:blipFill>
        <p:spPr bwMode="auto">
          <a:xfrm>
            <a:off x="219706" y="1296122"/>
            <a:ext cx="35384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3F5CD-A3D6-425D-8794-1F9ACE02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98" y="1226380"/>
            <a:ext cx="805639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55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773</Words>
  <Application>Microsoft Office PowerPoint</Application>
  <PresentationFormat>Widescreen</PresentationFormat>
  <Paragraphs>314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Aharoni</vt:lpstr>
      <vt:lpstr>Arial</vt:lpstr>
      <vt:lpstr>Arial Black</vt:lpstr>
      <vt:lpstr>Calibri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Sallo</dc:creator>
  <cp:lastModifiedBy>Laszlo Sallo</cp:lastModifiedBy>
  <cp:revision>86</cp:revision>
  <dcterms:created xsi:type="dcterms:W3CDTF">2020-08-31T15:16:21Z</dcterms:created>
  <dcterms:modified xsi:type="dcterms:W3CDTF">2020-09-27T15:22:46Z</dcterms:modified>
</cp:coreProperties>
</file>